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60" r:id="rId4"/>
    <p:sldId id="320" r:id="rId5"/>
    <p:sldId id="422" r:id="rId6"/>
    <p:sldId id="423" r:id="rId7"/>
    <p:sldId id="425" r:id="rId8"/>
    <p:sldId id="427" r:id="rId9"/>
    <p:sldId id="429" r:id="rId10"/>
    <p:sldId id="431" r:id="rId11"/>
    <p:sldId id="432" r:id="rId12"/>
    <p:sldId id="433" r:id="rId13"/>
    <p:sldId id="434" r:id="rId14"/>
    <p:sldId id="435" r:id="rId15"/>
    <p:sldId id="436" r:id="rId16"/>
    <p:sldId id="437" r:id="rId17"/>
    <p:sldId id="438" r:id="rId18"/>
    <p:sldId id="439" r:id="rId19"/>
    <p:sldId id="440" r:id="rId20"/>
    <p:sldId id="441" r:id="rId21"/>
    <p:sldId id="442" r:id="rId22"/>
    <p:sldId id="443" r:id="rId23"/>
    <p:sldId id="444" r:id="rId24"/>
    <p:sldId id="445" r:id="rId25"/>
    <p:sldId id="450" r:id="rId26"/>
    <p:sldId id="451" r:id="rId27"/>
    <p:sldId id="452" r:id="rId28"/>
    <p:sldId id="446" r:id="rId29"/>
    <p:sldId id="368" r:id="rId30"/>
    <p:sldId id="298" r:id="rId31"/>
    <p:sldId id="2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5F44EE-56FD-1B0D-F054-997630E53835}" v="10" dt="2025-02-05T17:22:29.159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S::wittman1@otterbein.edu::bff186cd-6ce8-41ba-8e8c-e85cdef216de" providerId="AD" clId="Web-{EA5F44EE-56FD-1B0D-F054-997630E53835}"/>
    <pc:docChg chg="modSld">
      <pc:chgData name="Wittman, Barry" userId="S::wittman1@otterbein.edu::bff186cd-6ce8-41ba-8e8c-e85cdef216de" providerId="AD" clId="Web-{EA5F44EE-56FD-1B0D-F054-997630E53835}" dt="2025-02-05T17:22:29.159" v="9" actId="20577"/>
      <pc:docMkLst>
        <pc:docMk/>
      </pc:docMkLst>
      <pc:sldChg chg="modSp">
        <pc:chgData name="Wittman, Barry" userId="S::wittman1@otterbein.edu::bff186cd-6ce8-41ba-8e8c-e85cdef216de" providerId="AD" clId="Web-{EA5F44EE-56FD-1B0D-F054-997630E53835}" dt="2025-02-05T17:22:29.159" v="9" actId="20577"/>
        <pc:sldMkLst>
          <pc:docMk/>
          <pc:sldMk cId="0" sldId="297"/>
        </pc:sldMkLst>
        <pc:spChg chg="mod">
          <ac:chgData name="Wittman, Barry" userId="S::wittman1@otterbein.edu::bff186cd-6ce8-41ba-8e8c-e85cdef216de" providerId="AD" clId="Web-{EA5F44EE-56FD-1B0D-F054-997630E53835}" dt="2025-02-05T17:22:29.159" v="9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S::wittman1@otterbein.edu::bff186cd-6ce8-41ba-8e8c-e85cdef216de" providerId="AD" clId="Web-{EA5F44EE-56FD-1B0D-F054-997630E53835}" dt="2025-02-05T17:22:21.190" v="8" actId="20577"/>
        <pc:sldMkLst>
          <pc:docMk/>
          <pc:sldMk cId="3663228118" sldId="446"/>
        </pc:sldMkLst>
        <pc:spChg chg="mod">
          <ac:chgData name="Wittman, Barry" userId="S::wittman1@otterbein.edu::bff186cd-6ce8-41ba-8e8c-e85cdef216de" providerId="AD" clId="Web-{EA5F44EE-56FD-1B0D-F054-997630E53835}" dt="2025-02-05T17:22:21.190" v="8" actId="20577"/>
          <ac:spMkLst>
            <pc:docMk/>
            <pc:sldMk cId="3663228118" sldId="44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160" y="3358896"/>
            <a:ext cx="10769600" cy="1673352"/>
          </a:xfrm>
        </p:spPr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for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down approach</a:t>
            </a:r>
          </a:p>
          <a:p>
            <a:r>
              <a:rPr lang="en-US" dirty="0"/>
              <a:t>Don't try to solve the whole problem</a:t>
            </a:r>
          </a:p>
          <a:p>
            <a:r>
              <a:rPr lang="en-US" dirty="0"/>
              <a:t>Deal with the next step in the problem</a:t>
            </a:r>
          </a:p>
          <a:p>
            <a:r>
              <a:rPr lang="en-US" dirty="0"/>
              <a:t>Then make the "leap of faith"</a:t>
            </a:r>
          </a:p>
          <a:p>
            <a:r>
              <a:rPr lang="en-US" dirty="0"/>
              <a:t>Assume that you can solve any smaller part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45281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3405194" y="5976942"/>
            <a:ext cx="1014407" cy="534547"/>
            <a:chOff x="1219200" y="5443541"/>
            <a:chExt cx="1014407" cy="534547"/>
          </a:xfrm>
          <a:effectLst/>
        </p:grpSpPr>
        <p:sp>
          <p:nvSpPr>
            <p:cNvPr id="4" name="Freeform 3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4"/>
          <p:cNvGrpSpPr/>
          <p:nvPr/>
        </p:nvGrpSpPr>
        <p:grpSpPr>
          <a:xfrm flipV="1">
            <a:off x="4776794" y="5410201"/>
            <a:ext cx="1014407" cy="534547"/>
            <a:chOff x="1219200" y="5443541"/>
            <a:chExt cx="1014407" cy="534547"/>
          </a:xfrm>
          <a:effectLst/>
        </p:grpSpPr>
        <p:sp>
          <p:nvSpPr>
            <p:cNvPr id="16" name="Freeform 15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23"/>
          <p:cNvGrpSpPr/>
          <p:nvPr/>
        </p:nvGrpSpPr>
        <p:grpSpPr>
          <a:xfrm>
            <a:off x="6148394" y="5943601"/>
            <a:ext cx="1014407" cy="534547"/>
            <a:chOff x="1219200" y="5443541"/>
            <a:chExt cx="1014407" cy="534547"/>
          </a:xfrm>
          <a:effectLst/>
        </p:grpSpPr>
        <p:sp>
          <p:nvSpPr>
            <p:cNvPr id="25" name="Freeform 24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32"/>
          <p:cNvGrpSpPr/>
          <p:nvPr/>
        </p:nvGrpSpPr>
        <p:grpSpPr>
          <a:xfrm flipV="1">
            <a:off x="7543801" y="5410201"/>
            <a:ext cx="1014407" cy="534547"/>
            <a:chOff x="1219200" y="5443541"/>
            <a:chExt cx="1014407" cy="534547"/>
          </a:xfrm>
          <a:effectLst/>
        </p:grpSpPr>
        <p:sp>
          <p:nvSpPr>
            <p:cNvPr id="34" name="Freeform 33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9067800" y="4419600"/>
            <a:ext cx="1295400" cy="2362200"/>
          </a:xfrm>
          <a:prstGeom prst="rect">
            <a:avLst/>
          </a:prstGeom>
          <a:solidFill>
            <a:srgbClr val="FF9933"/>
          </a:soli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9296400" y="4572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9829800" y="4572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296400" y="5715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9829800" y="5715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9103514" y="5514027"/>
            <a:ext cx="152400" cy="152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101133" y="5514027"/>
            <a:ext cx="152400" cy="152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accent2">
                <a:lumMod val="50000"/>
              </a:schemeClr>
            </a:solidFill>
          </a:ln>
          <a:effectLst>
            <a:innerShdw blurRad="12700" dist="50800" dir="13500000">
              <a:schemeClr val="accent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8839200" y="4343400"/>
            <a:ext cx="1828800" cy="2514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467600" y="4343400"/>
            <a:ext cx="3200400" cy="2514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096000" y="4343400"/>
            <a:ext cx="4572000" cy="2514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24400" y="4343400"/>
            <a:ext cx="5943600" cy="25146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Walking to the door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Problem:  You want to walk to the door</a:t>
            </a:r>
          </a:p>
          <a:p>
            <a:r>
              <a:rPr lang="en-US" dirty="0"/>
              <a:t>Base case (if you reach the door):</a:t>
            </a:r>
          </a:p>
          <a:p>
            <a:pPr lvl="1"/>
            <a:r>
              <a:rPr lang="en-US" dirty="0"/>
              <a:t>You're done!</a:t>
            </a:r>
          </a:p>
          <a:p>
            <a:r>
              <a:rPr lang="en-US" dirty="0"/>
              <a:t>Recursive case (if you aren't there yet):</a:t>
            </a:r>
          </a:p>
          <a:p>
            <a:pPr lvl="1"/>
            <a:r>
              <a:rPr lang="en-US" dirty="0"/>
              <a:t>Take a step toward the door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514600" y="4343400"/>
            <a:ext cx="8153400" cy="25146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4718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2" grpId="0" animBg="1"/>
      <p:bldP spid="51" grpId="0" animBg="1"/>
      <p:bldP spid="3" grpId="0" build="p"/>
      <p:bldP spid="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factorial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</a:t>
            </a:r>
            <a:r>
              <a:rPr lang="en-US" b="1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 1):</a:t>
            </a:r>
          </a:p>
          <a:p>
            <a:pPr lvl="1"/>
            <a:r>
              <a:rPr lang="en-US" dirty="0">
                <a:sym typeface="Symbol"/>
              </a:rPr>
              <a:t>1! = 0! = 1</a:t>
            </a:r>
          </a:p>
          <a:p>
            <a:pPr lvl="1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Recursive case (</a:t>
            </a:r>
            <a:r>
              <a:rPr lang="en-US" b="1" i="1" dirty="0"/>
              <a:t>n</a:t>
            </a:r>
            <a:r>
              <a:rPr lang="en-US" dirty="0"/>
              <a:t> &gt; 1):</a:t>
            </a:r>
          </a:p>
          <a:p>
            <a:pPr lvl="1"/>
            <a:r>
              <a:rPr lang="en-US" b="1" i="1" dirty="0"/>
              <a:t>n</a:t>
            </a:r>
            <a:r>
              <a:rPr lang="en-US" dirty="0"/>
              <a:t>! = </a:t>
            </a:r>
            <a:r>
              <a:rPr lang="en-US" b="1" i="1" dirty="0"/>
              <a:t>n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1)! </a:t>
            </a:r>
          </a:p>
        </p:txBody>
      </p:sp>
    </p:spTree>
    <p:extLst>
      <p:ext uri="{BB962C8B-B14F-4D97-AF65-F5344CB8AC3E}">
        <p14:creationId xmlns:p14="http://schemas.microsoft.com/office/powerpoint/2010/main" val="348484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factorial 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&lt;= 1)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n*factorial (n – 1);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9718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572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 the zeroes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 integer, count the number of zeroes in its representation</a:t>
            </a:r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13</a:t>
            </a:r>
            <a:r>
              <a:rPr lang="en-US" dirty="0">
                <a:solidFill>
                  <a:schemeClr val="accent3"/>
                </a:solidFill>
              </a:rPr>
              <a:t>00</a:t>
            </a:r>
            <a:r>
              <a:rPr lang="en-US" dirty="0"/>
              <a:t>78</a:t>
            </a:r>
            <a:r>
              <a:rPr lang="en-US" dirty="0">
                <a:solidFill>
                  <a:schemeClr val="accent3"/>
                </a:solidFill>
              </a:rPr>
              <a:t>0</a:t>
            </a:r>
            <a:r>
              <a:rPr lang="en-US" dirty="0"/>
              <a:t>4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3</a:t>
            </a:r>
            <a:r>
              <a:rPr lang="en-US" dirty="0"/>
              <a:t> zeroes</a:t>
            </a:r>
          </a:p>
        </p:txBody>
      </p:sp>
    </p:spTree>
    <p:extLst>
      <p:ext uri="{BB962C8B-B14F-4D97-AF65-F5344CB8AC3E}">
        <p14:creationId xmlns:p14="http://schemas.microsoft.com/office/powerpoint/2010/main" val="428233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zeroes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 cases (number less than 10):</a:t>
            </a:r>
          </a:p>
          <a:p>
            <a:pPr lvl="1"/>
            <a:r>
              <a:rPr lang="en-US" dirty="0"/>
              <a:t>1 zero if it is 0</a:t>
            </a:r>
          </a:p>
          <a:p>
            <a:pPr lvl="1"/>
            <a:r>
              <a:rPr lang="en-US" dirty="0"/>
              <a:t>No zeroes otherwise</a:t>
            </a:r>
          </a:p>
          <a:p>
            <a:r>
              <a:rPr lang="en-US" dirty="0"/>
              <a:t>Recursive cases (number greater than or equal to 10):</a:t>
            </a:r>
          </a:p>
          <a:p>
            <a:pPr lvl="1"/>
            <a:r>
              <a:rPr lang="en-US" dirty="0"/>
              <a:t>One more zero than the rest of the number if the last digit is 0</a:t>
            </a:r>
          </a:p>
          <a:p>
            <a:pPr lvl="1"/>
            <a:r>
              <a:rPr lang="en-US" dirty="0"/>
              <a:t>The same number of zeroes as the rest of the number if the last digit is not 0</a:t>
            </a:r>
          </a:p>
        </p:txBody>
      </p:sp>
    </p:spTree>
    <p:extLst>
      <p:ext uri="{BB962C8B-B14F-4D97-AF65-F5344CB8AC3E}">
        <p14:creationId xmlns:p14="http://schemas.microsoft.com/office/powerpoint/2010/main" val="237346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zeroes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zeroes 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== 0)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&lt; 10)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% 10 == 0)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 + zeroes (n / 10);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zeroes (n / 10);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4953000" y="2173070"/>
            <a:ext cx="3429000" cy="1179731"/>
            <a:chOff x="4648200" y="2173069"/>
            <a:chExt cx="3429000" cy="1179731"/>
          </a:xfrm>
        </p:grpSpPr>
        <p:sp>
          <p:nvSpPr>
            <p:cNvPr id="4" name="Left Arrow 3"/>
            <p:cNvSpPr/>
            <p:nvPr/>
          </p:nvSpPr>
          <p:spPr>
            <a:xfrm rot="18900000"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486400" y="21730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Cases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6858000" y="2590800"/>
            <a:ext cx="3505200" cy="1371600"/>
            <a:chOff x="4343400" y="4038600"/>
            <a:chExt cx="3505200" cy="1371600"/>
          </a:xfrm>
        </p:grpSpPr>
        <p:sp>
          <p:nvSpPr>
            <p:cNvPr id="6" name="Left Arrow 5"/>
            <p:cNvSpPr/>
            <p:nvPr/>
          </p:nvSpPr>
          <p:spPr>
            <a:xfrm rot="18900000">
              <a:off x="4343400" y="46482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10200" y="4038600"/>
              <a:ext cx="243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16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in a sorted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 array of integers in (ascending) sorted order, find the index of the one you are looking for</a:t>
            </a:r>
          </a:p>
          <a:p>
            <a:r>
              <a:rPr lang="en-US" dirty="0"/>
              <a:t>Useful problem with practical applications</a:t>
            </a:r>
          </a:p>
          <a:p>
            <a:r>
              <a:rPr lang="en-US" dirty="0"/>
              <a:t>Recursion makes an efficient solution obvious</a:t>
            </a:r>
          </a:p>
          <a:p>
            <a:r>
              <a:rPr lang="en-US" dirty="0"/>
              <a:t>Play the </a:t>
            </a:r>
            <a:r>
              <a:rPr lang="en-US" b="1" dirty="0"/>
              <a:t>High-Low</a:t>
            </a:r>
            <a:r>
              <a:rPr lang="en-US" dirty="0"/>
              <a:t> game</a:t>
            </a:r>
          </a:p>
        </p:txBody>
      </p:sp>
    </p:spTree>
    <p:extLst>
      <p:ext uri="{BB962C8B-B14F-4D97-AF65-F5344CB8AC3E}">
        <p14:creationId xmlns:p14="http://schemas.microsoft.com/office/powerpoint/2010/main" val="123914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 cases:</a:t>
            </a:r>
          </a:p>
          <a:p>
            <a:pPr lvl="1"/>
            <a:r>
              <a:rPr lang="en-US" dirty="0"/>
              <a:t>The number isn't in the range you are looking at.  Return -1.</a:t>
            </a:r>
          </a:p>
          <a:p>
            <a:pPr lvl="1"/>
            <a:r>
              <a:rPr lang="en-US" dirty="0"/>
              <a:t>The number in the middle of the range is the one you are looking for.  Return its index.</a:t>
            </a:r>
          </a:p>
          <a:p>
            <a:r>
              <a:rPr lang="en-US" dirty="0"/>
              <a:t>Recursion cases:</a:t>
            </a:r>
          </a:p>
          <a:p>
            <a:pPr lvl="1"/>
            <a:r>
              <a:rPr lang="en-US" dirty="0"/>
              <a:t>The number in the middle of the range is too low.  Look in the range above it.</a:t>
            </a:r>
          </a:p>
          <a:p>
            <a:pPr lvl="1"/>
            <a:r>
              <a:rPr lang="en-US" dirty="0"/>
              <a:t>The number in middle of the range is too high.  Look in the range below it.</a:t>
            </a:r>
          </a:p>
        </p:txBody>
      </p:sp>
    </p:spTree>
    <p:extLst>
      <p:ext uri="{BB962C8B-B14F-4D97-AF65-F5344CB8AC3E}">
        <p14:creationId xmlns:p14="http://schemas.microsoft.com/office/powerpoint/2010/main" val="3951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820400" cy="5105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search 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array[],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end)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midpoint = (start + end)/2;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(start &gt;= end)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-1; 	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else 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(array[midpoint] == n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midpoint;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(array[midpoint] &lt; n)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search (array, n,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	   midpoint + 1, end);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search (array, n, start, 			 				midpoint);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8763000" y="1771472"/>
            <a:ext cx="1600200" cy="1962329"/>
            <a:chOff x="4343400" y="1390471"/>
            <a:chExt cx="1600200" cy="1962329"/>
          </a:xfrm>
        </p:grpSpPr>
        <p:sp>
          <p:nvSpPr>
            <p:cNvPr id="4" name="Left Arrow 3"/>
            <p:cNvSpPr/>
            <p:nvPr/>
          </p:nvSpPr>
          <p:spPr>
            <a:xfrm>
              <a:off x="47244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343400" y="1390471"/>
              <a:ext cx="1600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</a:t>
              </a:r>
            </a:p>
            <a:p>
              <a:pPr algn="r"/>
              <a:r>
                <a:rPr lang="en-US" sz="3600">
                  <a:solidFill>
                    <a:schemeClr val="accent4">
                      <a:lumMod val="75000"/>
                    </a:schemeClr>
                  </a:solidFill>
                </a:rPr>
                <a:t>Cases</a:t>
              </a:r>
              <a:endParaRPr lang="en-US" sz="36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8001000" y="3657600"/>
            <a:ext cx="2438400" cy="1981200"/>
            <a:chOff x="3352800" y="3657600"/>
            <a:chExt cx="2438400" cy="1981200"/>
          </a:xfrm>
        </p:grpSpPr>
        <p:sp>
          <p:nvSpPr>
            <p:cNvPr id="6" name="Left Arrow 5"/>
            <p:cNvSpPr/>
            <p:nvPr/>
          </p:nvSpPr>
          <p:spPr>
            <a:xfrm>
              <a:off x="4495800" y="4876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3657600"/>
              <a:ext cx="243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351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recursive function to determine the number of digits in a number</a:t>
            </a:r>
          </a:p>
        </p:txBody>
      </p:sp>
    </p:spTree>
    <p:extLst>
      <p:ext uri="{BB962C8B-B14F-4D97-AF65-F5344CB8AC3E}">
        <p14:creationId xmlns:p14="http://schemas.microsoft.com/office/powerpoint/2010/main" val="1878870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recursion work in the computer?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problem with calling a function from the same function?</a:t>
            </a:r>
          </a:p>
          <a:p>
            <a:r>
              <a:rPr lang="en-US" dirty="0"/>
              <a:t>How does the computer keep track of which function is which?</a:t>
            </a:r>
          </a:p>
        </p:txBody>
      </p:sp>
    </p:spTree>
    <p:extLst>
      <p:ext uri="{BB962C8B-B14F-4D97-AF65-F5344CB8AC3E}">
        <p14:creationId xmlns:p14="http://schemas.microsoft.com/office/powerpoint/2010/main" val="293954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stack is a FILO data structure used to store and retrieve items in a particular order</a:t>
            </a:r>
          </a:p>
          <a:p>
            <a:r>
              <a:rPr lang="en-US" dirty="0"/>
              <a:t>Just like a stack of blocks:</a:t>
            </a:r>
          </a:p>
        </p:txBody>
      </p:sp>
      <p:sp>
        <p:nvSpPr>
          <p:cNvPr id="5" name="Rectangle 4"/>
          <p:cNvSpPr/>
          <p:nvPr/>
        </p:nvSpPr>
        <p:spPr>
          <a:xfrm>
            <a:off x="2971800" y="53340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  <a:effectLst/>
          <a:scene3d>
            <a:camera prst="isometricOffAxis2Left">
              <a:rot lat="1080000" lon="1800000" rev="0"/>
            </a:camera>
            <a:lightRig rig="threePt" dir="t"/>
          </a:scene3d>
          <a:sp3d>
            <a:bevelT w="0" h="0"/>
            <a:bevelB w="0" h="571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Arial Black" pitchFamily="34" charset="0"/>
              </a:rPr>
              <a:t>A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810000" y="4419600"/>
            <a:ext cx="1905000" cy="1524000"/>
            <a:chOff x="2286000" y="4724400"/>
            <a:chExt cx="1905000" cy="1524000"/>
          </a:xfrm>
        </p:grpSpPr>
        <p:sp>
          <p:nvSpPr>
            <p:cNvPr id="8" name="Rectangle 7"/>
            <p:cNvSpPr/>
            <p:nvPr/>
          </p:nvSpPr>
          <p:spPr>
            <a:xfrm>
              <a:off x="32766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814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20" name="Up Arrow 19"/>
            <p:cNvSpPr/>
            <p:nvPr/>
          </p:nvSpPr>
          <p:spPr>
            <a:xfrm rot="5400000">
              <a:off x="25527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860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Push</a:t>
              </a:r>
            </a:p>
          </p:txBody>
        </p:sp>
      </p:grpSp>
      <p:grpSp>
        <p:nvGrpSpPr>
          <p:cNvPr id="6" name="Group 29"/>
          <p:cNvGrpSpPr/>
          <p:nvPr/>
        </p:nvGrpSpPr>
        <p:grpSpPr>
          <a:xfrm>
            <a:off x="5638800" y="4038600"/>
            <a:ext cx="1905000" cy="1905000"/>
            <a:chOff x="4114800" y="4343400"/>
            <a:chExt cx="1905000" cy="1905000"/>
          </a:xfrm>
        </p:grpSpPr>
        <p:sp>
          <p:nvSpPr>
            <p:cNvPr id="11" name="Rectangle 10"/>
            <p:cNvSpPr/>
            <p:nvPr/>
          </p:nvSpPr>
          <p:spPr>
            <a:xfrm>
              <a:off x="51054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3000" y="4343400"/>
              <a:ext cx="609600" cy="6096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Arial Black" pitchFamily="34" charset="0"/>
                </a:rPr>
                <a:t>C</a:t>
              </a:r>
            </a:p>
          </p:txBody>
        </p:sp>
        <p:sp>
          <p:nvSpPr>
            <p:cNvPr id="21" name="Up Arrow 20"/>
            <p:cNvSpPr/>
            <p:nvPr/>
          </p:nvSpPr>
          <p:spPr>
            <a:xfrm rot="5400000">
              <a:off x="43815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148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Push</a:t>
              </a:r>
            </a:p>
          </p:txBody>
        </p:sp>
      </p:grpSp>
      <p:grpSp>
        <p:nvGrpSpPr>
          <p:cNvPr id="7" name="Group 30"/>
          <p:cNvGrpSpPr/>
          <p:nvPr/>
        </p:nvGrpSpPr>
        <p:grpSpPr>
          <a:xfrm>
            <a:off x="7467600" y="4419600"/>
            <a:ext cx="1905000" cy="1524000"/>
            <a:chOff x="5943600" y="4724400"/>
            <a:chExt cx="1905000" cy="1524000"/>
          </a:xfrm>
        </p:grpSpPr>
        <p:sp>
          <p:nvSpPr>
            <p:cNvPr id="14" name="Rectangle 13"/>
            <p:cNvSpPr/>
            <p:nvPr/>
          </p:nvSpPr>
          <p:spPr>
            <a:xfrm>
              <a:off x="69342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390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22" name="Up Arrow 21"/>
            <p:cNvSpPr/>
            <p:nvPr/>
          </p:nvSpPr>
          <p:spPr>
            <a:xfrm rot="5400000">
              <a:off x="62103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436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Pop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033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same way, the local variables for each function are stored on the call stack</a:t>
            </a:r>
          </a:p>
          <a:p>
            <a:r>
              <a:rPr lang="en-US" dirty="0"/>
              <a:t>When a function is called, a copy of that function is </a:t>
            </a:r>
            <a:r>
              <a:rPr lang="en-US" b="1" dirty="0"/>
              <a:t>pushed</a:t>
            </a:r>
            <a:r>
              <a:rPr lang="en-US" dirty="0"/>
              <a:t> onto the stack</a:t>
            </a:r>
          </a:p>
          <a:p>
            <a:r>
              <a:rPr lang="en-US" dirty="0"/>
              <a:t>When a function returns, that copy of the function </a:t>
            </a:r>
            <a:r>
              <a:rPr lang="en-US" b="1" dirty="0"/>
              <a:t>pops</a:t>
            </a:r>
            <a:r>
              <a:rPr lang="en-US" dirty="0"/>
              <a:t> off the stack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3352800" y="60960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main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267200" y="5105400"/>
            <a:ext cx="1828800" cy="1447800"/>
            <a:chOff x="2743200" y="4953000"/>
            <a:chExt cx="1828800" cy="1447800"/>
          </a:xfrm>
        </p:grpSpPr>
        <p:sp>
          <p:nvSpPr>
            <p:cNvPr id="5" name="Rectangle 4"/>
            <p:cNvSpPr/>
            <p:nvPr/>
          </p:nvSpPr>
          <p:spPr>
            <a:xfrm>
              <a:off x="36576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6576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2" name="Bent Arrow 11"/>
            <p:cNvSpPr/>
            <p:nvPr/>
          </p:nvSpPr>
          <p:spPr>
            <a:xfrm>
              <a:off x="2971800" y="5562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9530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Call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096000" y="4724400"/>
            <a:ext cx="1828800" cy="1828800"/>
            <a:chOff x="4572000" y="4572000"/>
            <a:chExt cx="1828800" cy="1828800"/>
          </a:xfrm>
        </p:grpSpPr>
        <p:sp>
          <p:nvSpPr>
            <p:cNvPr id="6" name="Rectangle 5"/>
            <p:cNvSpPr/>
            <p:nvPr/>
          </p:nvSpPr>
          <p:spPr>
            <a:xfrm>
              <a:off x="54864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4864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86400" y="5029200"/>
              <a:ext cx="914400" cy="457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latin typeface="Courier New" pitchFamily="49" charset="0"/>
                  <a:cs typeface="Courier New" pitchFamily="49" charset="0"/>
                </a:rPr>
                <a:t>factorial</a:t>
              </a:r>
            </a:p>
          </p:txBody>
        </p:sp>
        <p:sp>
          <p:nvSpPr>
            <p:cNvPr id="13" name="Bent Arrow 12"/>
            <p:cNvSpPr/>
            <p:nvPr/>
          </p:nvSpPr>
          <p:spPr>
            <a:xfrm>
              <a:off x="4800600" y="5181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45720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Call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772400" y="4724400"/>
            <a:ext cx="1981200" cy="1828800"/>
            <a:chOff x="6248400" y="4572000"/>
            <a:chExt cx="1981200" cy="1828800"/>
          </a:xfrm>
        </p:grpSpPr>
        <p:sp>
          <p:nvSpPr>
            <p:cNvPr id="7" name="Rectangle 6"/>
            <p:cNvSpPr/>
            <p:nvPr/>
          </p:nvSpPr>
          <p:spPr>
            <a:xfrm>
              <a:off x="73152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152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4" name="Bent Arrow 13"/>
            <p:cNvSpPr/>
            <p:nvPr/>
          </p:nvSpPr>
          <p:spPr>
            <a:xfrm rot="5400000">
              <a:off x="6629400" y="5181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48400" y="45720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Return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659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copy of factorial has a value of </a:t>
            </a:r>
            <a:r>
              <a:rPr lang="en-US" b="1" i="1" dirty="0"/>
              <a:t>n</a:t>
            </a:r>
            <a:r>
              <a:rPr lang="en-US" dirty="0"/>
              <a:t> stored as a local variable</a:t>
            </a:r>
          </a:p>
          <a:p>
            <a:r>
              <a:rPr lang="en-US" dirty="0"/>
              <a:t>For 6! 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0" y="52578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6*factorial(5)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0" y="48006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5*factorial(4)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0" y="43434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4*factorial(3)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0" y="38862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3*factorial(2)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0" y="34290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2*factorial(1)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0" y="29718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0" y="5715000"/>
            <a:ext cx="2743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x = factorial(6);</a:t>
            </a:r>
          </a:p>
        </p:txBody>
      </p:sp>
      <p:grpSp>
        <p:nvGrpSpPr>
          <p:cNvPr id="11" name="Group 38"/>
          <p:cNvGrpSpPr/>
          <p:nvPr/>
        </p:nvGrpSpPr>
        <p:grpSpPr>
          <a:xfrm>
            <a:off x="3505200" y="5486400"/>
            <a:ext cx="2590800" cy="533400"/>
            <a:chOff x="1981200" y="5486400"/>
            <a:chExt cx="2590800" cy="533400"/>
          </a:xfrm>
        </p:grpSpPr>
        <p:sp>
          <p:nvSpPr>
            <p:cNvPr id="15" name="Circular Arrow 14"/>
            <p:cNvSpPr/>
            <p:nvPr/>
          </p:nvSpPr>
          <p:spPr>
            <a:xfrm rot="-5400000">
              <a:off x="4038600" y="5486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81200" y="5574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factorial(6)</a:t>
              </a:r>
            </a:p>
          </p:txBody>
        </p:sp>
      </p:grpSp>
      <p:grpSp>
        <p:nvGrpSpPr>
          <p:cNvPr id="12" name="Group 39"/>
          <p:cNvGrpSpPr/>
          <p:nvPr/>
        </p:nvGrpSpPr>
        <p:grpSpPr>
          <a:xfrm>
            <a:off x="3505200" y="5029200"/>
            <a:ext cx="2590800" cy="533400"/>
            <a:chOff x="1981200" y="5029200"/>
            <a:chExt cx="2590800" cy="533400"/>
          </a:xfrm>
        </p:grpSpPr>
        <p:sp>
          <p:nvSpPr>
            <p:cNvPr id="16" name="Circular Arrow 15"/>
            <p:cNvSpPr/>
            <p:nvPr/>
          </p:nvSpPr>
          <p:spPr>
            <a:xfrm rot="-5400000">
              <a:off x="4038600" y="50292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81200" y="51054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factorial(5)</a:t>
              </a:r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3505200" y="4572000"/>
            <a:ext cx="2590800" cy="533400"/>
            <a:chOff x="1981200" y="4572000"/>
            <a:chExt cx="2590800" cy="533400"/>
          </a:xfrm>
        </p:grpSpPr>
        <p:sp>
          <p:nvSpPr>
            <p:cNvPr id="17" name="Circular Arrow 16"/>
            <p:cNvSpPr/>
            <p:nvPr/>
          </p:nvSpPr>
          <p:spPr>
            <a:xfrm rot="-5400000">
              <a:off x="4038600" y="45720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46482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factorial(4)</a:t>
              </a:r>
            </a:p>
          </p:txBody>
        </p:sp>
      </p:grpSp>
      <p:grpSp>
        <p:nvGrpSpPr>
          <p:cNvPr id="14" name="Group 41"/>
          <p:cNvGrpSpPr/>
          <p:nvPr/>
        </p:nvGrpSpPr>
        <p:grpSpPr>
          <a:xfrm>
            <a:off x="3505200" y="4114800"/>
            <a:ext cx="2590800" cy="533400"/>
            <a:chOff x="1981200" y="4114800"/>
            <a:chExt cx="2590800" cy="533400"/>
          </a:xfrm>
        </p:grpSpPr>
        <p:sp>
          <p:nvSpPr>
            <p:cNvPr id="18" name="Circular Arrow 17"/>
            <p:cNvSpPr/>
            <p:nvPr/>
          </p:nvSpPr>
          <p:spPr>
            <a:xfrm rot="-5400000">
              <a:off x="4038600" y="41148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81200" y="41910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factorial(3)</a:t>
              </a:r>
            </a:p>
          </p:txBody>
        </p:sp>
      </p:grpSp>
      <p:grpSp>
        <p:nvGrpSpPr>
          <p:cNvPr id="39" name="Group 42"/>
          <p:cNvGrpSpPr/>
          <p:nvPr/>
        </p:nvGrpSpPr>
        <p:grpSpPr>
          <a:xfrm>
            <a:off x="3505200" y="3657600"/>
            <a:ext cx="2590800" cy="533400"/>
            <a:chOff x="1981200" y="3657600"/>
            <a:chExt cx="2590800" cy="533400"/>
          </a:xfrm>
        </p:grpSpPr>
        <p:sp>
          <p:nvSpPr>
            <p:cNvPr id="19" name="Circular Arrow 18"/>
            <p:cNvSpPr/>
            <p:nvPr/>
          </p:nvSpPr>
          <p:spPr>
            <a:xfrm rot="-5400000">
              <a:off x="4038600" y="36576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81200" y="37338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factorial(2)</a:t>
              </a:r>
            </a:p>
          </p:txBody>
        </p:sp>
      </p:grpSp>
      <p:grpSp>
        <p:nvGrpSpPr>
          <p:cNvPr id="40" name="Group 43"/>
          <p:cNvGrpSpPr/>
          <p:nvPr/>
        </p:nvGrpSpPr>
        <p:grpSpPr>
          <a:xfrm>
            <a:off x="3505200" y="3200400"/>
            <a:ext cx="2590800" cy="533400"/>
            <a:chOff x="1981200" y="3200400"/>
            <a:chExt cx="2590800" cy="533400"/>
          </a:xfrm>
        </p:grpSpPr>
        <p:sp>
          <p:nvSpPr>
            <p:cNvPr id="20" name="Circular Arrow 19"/>
            <p:cNvSpPr/>
            <p:nvPr/>
          </p:nvSpPr>
          <p:spPr>
            <a:xfrm rot="-5400000">
              <a:off x="4038600" y="3200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81200" y="3288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factorial(1)</a:t>
              </a:r>
            </a:p>
          </p:txBody>
        </p:sp>
      </p:grpSp>
      <p:grpSp>
        <p:nvGrpSpPr>
          <p:cNvPr id="41" name="Group 49"/>
          <p:cNvGrpSpPr/>
          <p:nvPr/>
        </p:nvGrpSpPr>
        <p:grpSpPr>
          <a:xfrm>
            <a:off x="8763000" y="5486400"/>
            <a:ext cx="2590800" cy="533400"/>
            <a:chOff x="7239000" y="5486400"/>
            <a:chExt cx="2590800" cy="533400"/>
          </a:xfrm>
        </p:grpSpPr>
        <p:sp>
          <p:nvSpPr>
            <p:cNvPr id="21" name="Circular Arrow 20"/>
            <p:cNvSpPr/>
            <p:nvPr/>
          </p:nvSpPr>
          <p:spPr>
            <a:xfrm rot="5400000">
              <a:off x="7239000" y="5486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48600" y="5574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720</a:t>
              </a:r>
            </a:p>
          </p:txBody>
        </p:sp>
      </p:grpSp>
      <p:grpSp>
        <p:nvGrpSpPr>
          <p:cNvPr id="42" name="Group 48"/>
          <p:cNvGrpSpPr/>
          <p:nvPr/>
        </p:nvGrpSpPr>
        <p:grpSpPr>
          <a:xfrm>
            <a:off x="8763000" y="5029200"/>
            <a:ext cx="2590800" cy="533400"/>
            <a:chOff x="7239000" y="5029200"/>
            <a:chExt cx="2590800" cy="533400"/>
          </a:xfrm>
        </p:grpSpPr>
        <p:sp>
          <p:nvSpPr>
            <p:cNvPr id="22" name="Circular Arrow 21"/>
            <p:cNvSpPr/>
            <p:nvPr/>
          </p:nvSpPr>
          <p:spPr>
            <a:xfrm rot="5400000">
              <a:off x="7239000" y="50292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48600" y="51054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120</a:t>
              </a:r>
            </a:p>
          </p:txBody>
        </p:sp>
      </p:grpSp>
      <p:grpSp>
        <p:nvGrpSpPr>
          <p:cNvPr id="43" name="Group 47"/>
          <p:cNvGrpSpPr/>
          <p:nvPr/>
        </p:nvGrpSpPr>
        <p:grpSpPr>
          <a:xfrm>
            <a:off x="8763000" y="4572000"/>
            <a:ext cx="2590800" cy="533400"/>
            <a:chOff x="7239000" y="4572000"/>
            <a:chExt cx="2590800" cy="533400"/>
          </a:xfrm>
        </p:grpSpPr>
        <p:sp>
          <p:nvSpPr>
            <p:cNvPr id="23" name="Circular Arrow 22"/>
            <p:cNvSpPr/>
            <p:nvPr/>
          </p:nvSpPr>
          <p:spPr>
            <a:xfrm rot="5400000">
              <a:off x="7239000" y="45720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848600" y="46482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24</a:t>
              </a:r>
            </a:p>
          </p:txBody>
        </p:sp>
      </p:grpSp>
      <p:grpSp>
        <p:nvGrpSpPr>
          <p:cNvPr id="44" name="Group 46"/>
          <p:cNvGrpSpPr/>
          <p:nvPr/>
        </p:nvGrpSpPr>
        <p:grpSpPr>
          <a:xfrm>
            <a:off x="8763000" y="4114800"/>
            <a:ext cx="2590800" cy="533400"/>
            <a:chOff x="7239000" y="4114800"/>
            <a:chExt cx="2590800" cy="533400"/>
          </a:xfrm>
        </p:grpSpPr>
        <p:sp>
          <p:nvSpPr>
            <p:cNvPr id="24" name="Circular Arrow 23"/>
            <p:cNvSpPr/>
            <p:nvPr/>
          </p:nvSpPr>
          <p:spPr>
            <a:xfrm rot="5400000">
              <a:off x="7239000" y="41148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848600" y="41910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</p:grpSp>
      <p:grpSp>
        <p:nvGrpSpPr>
          <p:cNvPr id="45" name="Group 45"/>
          <p:cNvGrpSpPr/>
          <p:nvPr/>
        </p:nvGrpSpPr>
        <p:grpSpPr>
          <a:xfrm>
            <a:off x="8763000" y="3657600"/>
            <a:ext cx="2590800" cy="533400"/>
            <a:chOff x="7239000" y="3657600"/>
            <a:chExt cx="2590800" cy="533400"/>
          </a:xfrm>
        </p:grpSpPr>
        <p:sp>
          <p:nvSpPr>
            <p:cNvPr id="25" name="Circular Arrow 24"/>
            <p:cNvSpPr/>
            <p:nvPr/>
          </p:nvSpPr>
          <p:spPr>
            <a:xfrm rot="5400000">
              <a:off x="7239000" y="36576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848600" y="37338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</p:grpSp>
      <p:grpSp>
        <p:nvGrpSpPr>
          <p:cNvPr id="46" name="Group 44"/>
          <p:cNvGrpSpPr/>
          <p:nvPr/>
        </p:nvGrpSpPr>
        <p:grpSpPr>
          <a:xfrm>
            <a:off x="8763000" y="3200400"/>
            <a:ext cx="2590800" cy="533400"/>
            <a:chOff x="7239000" y="3200400"/>
            <a:chExt cx="2590800" cy="533400"/>
          </a:xfrm>
        </p:grpSpPr>
        <p:sp>
          <p:nvSpPr>
            <p:cNvPr id="26" name="Circular Arrow 25"/>
            <p:cNvSpPr/>
            <p:nvPr/>
          </p:nvSpPr>
          <p:spPr>
            <a:xfrm rot="5400000">
              <a:off x="7239000" y="3200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848600" y="3288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390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17E567-4A10-4BB2-8737-64B19541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1EB22A-E349-4A96-959F-A874F7F3E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Calling functions has overhead, so calling a function 1,000 times is usually much slower than running equivalent code in a loop 1,000 times</a:t>
            </a:r>
          </a:p>
          <a:p>
            <a:r>
              <a:rPr lang="en-US" dirty="0"/>
              <a:t>Modern compilers, however, are relatively good at optimizing recursive calls</a:t>
            </a:r>
          </a:p>
          <a:p>
            <a:r>
              <a:rPr lang="en-US" dirty="0"/>
              <a:t>Some of the most commonly used recursive algorithms (binary search and binary search tree manipulation) run in O(log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overhead is less noticeable since the function isn't called many times</a:t>
            </a:r>
          </a:p>
          <a:p>
            <a:pPr lvl="1"/>
            <a:r>
              <a:rPr lang="en-US" dirty="0"/>
              <a:t>People looking for serious performance tuning will usually convert those algorithms to iterative 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142568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143F0-EED9-4DEE-AF20-5B0BE242B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overflow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34C11-1027-4507-822F-9847414E1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segment of memory dedicated to the stack is limited in size</a:t>
            </a:r>
          </a:p>
          <a:p>
            <a:r>
              <a:rPr lang="en-US" dirty="0"/>
              <a:t>Too many recursive calls will overflow the stack</a:t>
            </a:r>
          </a:p>
          <a:p>
            <a:r>
              <a:rPr lang="en-US" dirty="0"/>
              <a:t>Even if your program would get the right answer with an unlimited stack, it will crash after what's usually tens of thousands of calls</a:t>
            </a:r>
          </a:p>
          <a:p>
            <a:r>
              <a:rPr lang="en-US" dirty="0"/>
              <a:t>Be careful when writing recursion that might go thousands deep</a:t>
            </a:r>
          </a:p>
          <a:p>
            <a:pPr lvl="1"/>
            <a:r>
              <a:rPr lang="en-US" dirty="0"/>
              <a:t>Another reason to stick to O(log </a:t>
            </a:r>
            <a:r>
              <a:rPr lang="en-US" b="1" i="1" dirty="0"/>
              <a:t>n</a:t>
            </a:r>
            <a:r>
              <a:rPr lang="en-US" dirty="0"/>
              <a:t>) algorithms</a:t>
            </a:r>
          </a:p>
        </p:txBody>
      </p:sp>
    </p:spTree>
    <p:extLst>
      <p:ext uri="{BB962C8B-B14F-4D97-AF65-F5344CB8AC3E}">
        <p14:creationId xmlns:p14="http://schemas.microsoft.com/office/powerpoint/2010/main" val="383678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8813-5596-4D9B-A3C0-1CE7D4985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overflow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D344D-5DC4-41C5-AAD2-67AD981C5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following recursive function adds the number from 1 up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r>
              <a:rPr lang="en-US" dirty="0"/>
              <a:t>It follows almost the same shape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factorial()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sumUpTo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works just fine for values like 100</a:t>
            </a:r>
          </a:p>
          <a:p>
            <a:r>
              <a:rPr lang="en-US" dirty="0"/>
              <a:t>It will get a stack overflow on values like 500000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234E588F-8045-494E-BF14-B39578D08549}"/>
              </a:ext>
            </a:extLst>
          </p:cNvPr>
          <p:cNvSpPr txBox="1">
            <a:spLocks/>
          </p:cNvSpPr>
          <p:nvPr/>
        </p:nvSpPr>
        <p:spPr>
          <a:xfrm>
            <a:off x="609600" y="32766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5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sumUpTo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(int n)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 == 1)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1;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 +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sumUpTo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 - 1);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3624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Out the Door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281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  <a:p>
            <a:r>
              <a:rPr lang="en-US" dirty="0"/>
              <a:t>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vert="horz" lIns="54864" tIns="91440" rIns="91440" bIns="45720" rtlCol="0" anchor="t">
            <a:normAutofit/>
          </a:bodyPr>
          <a:lstStyle/>
          <a:p>
            <a:r>
              <a:rPr lang="en-US" dirty="0"/>
              <a:t>Read LPI chapter 6</a:t>
            </a:r>
            <a:endParaRPr lang="en-US"/>
          </a:p>
          <a:p>
            <a:r>
              <a:rPr lang="en-US" dirty="0"/>
              <a:t>Finish Project 2</a:t>
            </a:r>
          </a:p>
          <a:p>
            <a:pPr lvl="1"/>
            <a:r>
              <a:rPr lang="en-US" dirty="0"/>
              <a:t>Due Friday by midnight!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1676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i="1" dirty="0"/>
              <a:t>Unix never says "please."</a:t>
            </a:r>
          </a:p>
          <a:p>
            <a:pPr marL="118872" indent="0">
              <a:buNone/>
            </a:pPr>
            <a:endParaRPr lang="en-US" i="1" dirty="0"/>
          </a:p>
          <a:p>
            <a:pPr marL="411480" lvl="1" indent="0">
              <a:buNone/>
            </a:pPr>
            <a:r>
              <a:rPr lang="en-US" dirty="0"/>
              <a:t>Rob Pike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9600" y="4038600"/>
            <a:ext cx="10972800" cy="2667000"/>
          </a:xfrm>
          <a:prstGeom prst="rect">
            <a:avLst/>
          </a:prstGeom>
        </p:spPr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It also never says:</a:t>
            </a:r>
          </a:p>
          <a:p>
            <a:pPr lvl="1"/>
            <a:r>
              <a:rPr lang="en-US" dirty="0"/>
              <a:t>"Thank you"</a:t>
            </a:r>
          </a:p>
          <a:p>
            <a:pPr lvl="1"/>
            <a:r>
              <a:rPr lang="en-US" dirty="0"/>
              <a:t>"You're welcome"</a:t>
            </a:r>
          </a:p>
          <a:p>
            <a:pPr lvl="1"/>
            <a:r>
              <a:rPr lang="en-US" dirty="0"/>
              <a:t>"I'm sorry"</a:t>
            </a:r>
          </a:p>
          <a:p>
            <a:pPr lvl="1"/>
            <a:r>
              <a:rPr lang="en-US" dirty="0"/>
              <a:t>"Are you sure you want to do that?"</a:t>
            </a:r>
          </a:p>
        </p:txBody>
      </p:sp>
    </p:spTree>
    <p:extLst>
      <p:ext uri="{BB962C8B-B14F-4D97-AF65-F5344CB8AC3E}">
        <p14:creationId xmlns:p14="http://schemas.microsoft.com/office/powerpoint/2010/main" val="289390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74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Defining something in terms of itself</a:t>
            </a:r>
          </a:p>
          <a:p>
            <a:r>
              <a:rPr lang="en-US" dirty="0"/>
              <a:t>To be useful, the definition must be based on progressively simpler definitions of the thing being defined</a:t>
            </a:r>
          </a:p>
          <a:p>
            <a:r>
              <a:rPr lang="en-US" dirty="0"/>
              <a:t>If a function calls itself (directly or indirectly), it's recursive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44871"/>
            <a:ext cx="2800350" cy="428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42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Explicitly:</a:t>
            </a:r>
          </a:p>
          <a:p>
            <a:r>
              <a:rPr lang="en-US" b="1" i="1" dirty="0"/>
              <a:t>n</a:t>
            </a:r>
            <a:r>
              <a:rPr lang="en-US" dirty="0"/>
              <a:t>! = (</a:t>
            </a:r>
            <a:r>
              <a:rPr lang="en-US" b="1" i="1" dirty="0"/>
              <a:t>n</a:t>
            </a:r>
            <a:r>
              <a:rPr lang="en-US" dirty="0"/>
              <a:t>)(</a:t>
            </a:r>
            <a:r>
              <a:rPr lang="en-US" b="1" i="1" dirty="0"/>
              <a:t>n</a:t>
            </a:r>
            <a:r>
              <a:rPr lang="en-US" dirty="0"/>
              <a:t> – 1)(</a:t>
            </a:r>
            <a:r>
              <a:rPr lang="en-US" b="1" i="1" dirty="0"/>
              <a:t>n</a:t>
            </a:r>
            <a:r>
              <a:rPr lang="en-US" dirty="0"/>
              <a:t> – 2) … (2)(1)</a:t>
            </a:r>
          </a:p>
          <a:p>
            <a:pPr>
              <a:buNone/>
            </a:pPr>
            <a:r>
              <a:rPr lang="en-US" dirty="0"/>
              <a:t>Recursively:</a:t>
            </a:r>
          </a:p>
          <a:p>
            <a:r>
              <a:rPr lang="en-US" b="1" i="1" dirty="0"/>
              <a:t>n</a:t>
            </a:r>
            <a:r>
              <a:rPr lang="en-US" dirty="0"/>
              <a:t>! = (</a:t>
            </a:r>
            <a:r>
              <a:rPr lang="en-US" b="1" i="1" dirty="0"/>
              <a:t>n</a:t>
            </a:r>
            <a:r>
              <a:rPr lang="en-US" dirty="0"/>
              <a:t>)(</a:t>
            </a:r>
            <a:r>
              <a:rPr lang="en-US" b="1" i="1" dirty="0"/>
              <a:t>n</a:t>
            </a:r>
            <a:r>
              <a:rPr lang="en-US" dirty="0"/>
              <a:t> – 1)!</a:t>
            </a:r>
          </a:p>
          <a:p>
            <a:r>
              <a:rPr lang="en-US" dirty="0"/>
              <a:t>1! = 1</a:t>
            </a:r>
          </a:p>
          <a:p>
            <a:endParaRPr lang="en-US" dirty="0"/>
          </a:p>
          <a:p>
            <a:r>
              <a:rPr lang="en-US" dirty="0"/>
              <a:t>6! = 6 ∙ 5!</a:t>
            </a:r>
          </a:p>
          <a:p>
            <a:pPr lvl="1"/>
            <a:r>
              <a:rPr lang="en-US" dirty="0"/>
              <a:t>5! = 5 ∙ 4!</a:t>
            </a:r>
          </a:p>
          <a:p>
            <a:pPr lvl="2"/>
            <a:r>
              <a:rPr lang="en-US" dirty="0"/>
              <a:t>4! = 4 ∙ 3!</a:t>
            </a:r>
          </a:p>
          <a:p>
            <a:pPr lvl="3"/>
            <a:r>
              <a:rPr lang="en-US" dirty="0"/>
              <a:t>3! = 3 ∙ 2!</a:t>
            </a:r>
          </a:p>
          <a:p>
            <a:pPr lvl="4"/>
            <a:r>
              <a:rPr lang="en-US" dirty="0"/>
              <a:t>2! = 2 ∙ 1!</a:t>
            </a:r>
          </a:p>
          <a:p>
            <a:pPr lvl="5"/>
            <a:r>
              <a:rPr lang="en-US" dirty="0"/>
              <a:t>1! = 1</a:t>
            </a:r>
          </a:p>
          <a:p>
            <a:r>
              <a:rPr lang="en-US" dirty="0"/>
              <a:t>6! = 6 ∙ 5 ∙ 4 ∙ 3 ∙ 2 ∙ 1 = 720</a:t>
            </a:r>
          </a:p>
          <a:p>
            <a:pPr lvl="5"/>
            <a:endParaRPr lang="en-US" dirty="0"/>
          </a:p>
          <a:p>
            <a:pPr lvl="4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83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Two parts:</a:t>
            </a:r>
          </a:p>
          <a:p>
            <a:r>
              <a:rPr lang="en-US" dirty="0"/>
              <a:t>Base case(s)</a:t>
            </a:r>
          </a:p>
          <a:p>
            <a:pPr lvl="1"/>
            <a:r>
              <a:rPr lang="en-US" dirty="0"/>
              <a:t>Tells recursion when to stop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= 1 or </a:t>
            </a:r>
            <a:r>
              <a:rPr lang="en-US" b="1" i="1" dirty="0"/>
              <a:t>n</a:t>
            </a:r>
            <a:r>
              <a:rPr lang="en-US" dirty="0"/>
              <a:t> = 0 are examples of base cases</a:t>
            </a:r>
          </a:p>
          <a:p>
            <a:r>
              <a:rPr lang="en-US" dirty="0"/>
              <a:t>Recursive case(s)</a:t>
            </a:r>
          </a:p>
          <a:p>
            <a:pPr lvl="1"/>
            <a:r>
              <a:rPr lang="en-US" dirty="0"/>
              <a:t>Allows recursion to progress</a:t>
            </a:r>
          </a:p>
          <a:p>
            <a:pPr lvl="1"/>
            <a:r>
              <a:rPr lang="en-US" dirty="0"/>
              <a:t>"Leap of faith"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&gt; 1 is the recursive case</a:t>
            </a:r>
          </a:p>
        </p:txBody>
      </p:sp>
    </p:spTree>
    <p:extLst>
      <p:ext uri="{BB962C8B-B14F-4D97-AF65-F5344CB8AC3E}">
        <p14:creationId xmlns:p14="http://schemas.microsoft.com/office/powerpoint/2010/main" val="342788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3266</TotalTime>
  <Words>1294</Words>
  <Application>Microsoft Office PowerPoint</Application>
  <PresentationFormat>Widescreen</PresentationFormat>
  <Paragraphs>234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Module</vt:lpstr>
      <vt:lpstr>COMP 2400</vt:lpstr>
      <vt:lpstr>Last time</vt:lpstr>
      <vt:lpstr>Questions?</vt:lpstr>
      <vt:lpstr>Project 2 </vt:lpstr>
      <vt:lpstr>Quotes</vt:lpstr>
      <vt:lpstr>Recursion</vt:lpstr>
      <vt:lpstr>What is recursion?</vt:lpstr>
      <vt:lpstr>Top down</vt:lpstr>
      <vt:lpstr>Useful recursion</vt:lpstr>
      <vt:lpstr>Approach for problems</vt:lpstr>
      <vt:lpstr>Walking to the door</vt:lpstr>
      <vt:lpstr>Implementing factorial</vt:lpstr>
      <vt:lpstr>Code for factorial</vt:lpstr>
      <vt:lpstr>Count the zeroes</vt:lpstr>
      <vt:lpstr>Recursion for zeroes</vt:lpstr>
      <vt:lpstr>Code for zeroes</vt:lpstr>
      <vt:lpstr>Searching in a sorted array</vt:lpstr>
      <vt:lpstr>Recursion for binary search</vt:lpstr>
      <vt:lpstr>Code for binary search</vt:lpstr>
      <vt:lpstr>Programming practice</vt:lpstr>
      <vt:lpstr>How does recursion work in the computer?</vt:lpstr>
      <vt:lpstr>Stacks</vt:lpstr>
      <vt:lpstr>Call stack</vt:lpstr>
      <vt:lpstr>Example with Factorial</vt:lpstr>
      <vt:lpstr>Efficiency</vt:lpstr>
      <vt:lpstr>Stack overflow</vt:lpstr>
      <vt:lpstr>Stack overflow example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448</cp:revision>
  <dcterms:created xsi:type="dcterms:W3CDTF">2009-08-24T20:26:10Z</dcterms:created>
  <dcterms:modified xsi:type="dcterms:W3CDTF">2025-02-05T17:22:31Z</dcterms:modified>
</cp:coreProperties>
</file>